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3679" r:id="rId2"/>
    <p:sldId id="609" r:id="rId3"/>
    <p:sldId id="3680" r:id="rId4"/>
    <p:sldId id="3682" r:id="rId5"/>
    <p:sldId id="3685" r:id="rId6"/>
    <p:sldId id="3686" r:id="rId7"/>
    <p:sldId id="3687" r:id="rId8"/>
    <p:sldId id="3688" r:id="rId9"/>
    <p:sldId id="3689" r:id="rId10"/>
    <p:sldId id="3703" r:id="rId11"/>
    <p:sldId id="3705" r:id="rId12"/>
    <p:sldId id="3691" r:id="rId13"/>
    <p:sldId id="3693" r:id="rId14"/>
    <p:sldId id="3692" r:id="rId15"/>
    <p:sldId id="1062" r:id="rId16"/>
    <p:sldId id="3695" r:id="rId17"/>
    <p:sldId id="3699" r:id="rId18"/>
    <p:sldId id="3696" r:id="rId19"/>
    <p:sldId id="3697" r:id="rId20"/>
    <p:sldId id="3698" r:id="rId21"/>
    <p:sldId id="3700" r:id="rId22"/>
    <p:sldId id="3701" r:id="rId23"/>
    <p:sldId id="3702" r:id="rId24"/>
    <p:sldId id="619" r:id="rId25"/>
    <p:sldId id="670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B8C14A-C90C-A08C-EE40-81D07E003B4B}" name="Kock, Marjan de" initials="KMd" userId="S::marjan.kock@minbzk.nl::7175e2be-58c8-4db0-b4ae-2e99012bbd3b" providerId="AD"/>
  <p188:author id="{28AE9456-D1CE-3288-A75D-7A0851EB2558}" name="ahmed.achbari@minbzk.nl" initials="ah" userId="S::urn:spo:guest#ahmed.achbari@minbzk.nl::" providerId="AD"/>
  <p188:author id="{17F34D60-0285-08F9-E4DF-A96CB2F79C9D}" name="Harmke Bekkema" initials="HB" userId="S::harmke@tki-urbanenergy.nl::d058d938-c685-4954-870c-637e153042ef" providerId="AD"/>
  <p188:author id="{833C3E8B-E985-F5A7-1BAF-504869E4E750}" name="Eijk, Maureen van" initials="EMv" userId="S::maureen.eijk@minbzk.nl::5b1117df-ebd0-41be-8b51-a49602a0b251" providerId="AD"/>
  <p188:author id="{BD5B44A0-7799-3156-6735-5D6358437FB3}" name="stef.boesten@rvo.nl" initials="st" userId="S::urn:spo:guest#stef.boesten@rvo.nl::" providerId="AD"/>
  <p188:author id="{BC2037AA-D97B-E843-F35F-E7626CE111BD}" name="j.a.oudelohuis@gmail.com" initials="j." userId="S::urn:spo:guest#j.a.oudelohuis@gmail.com::" providerId="AD"/>
  <p188:author id="{5DF134B1-C487-3A40-17D1-A3CADEE336C6}" name="Pill, Karolina" initials="PK" userId="S::karolina.pill@minbzk.nl::22316a29-6131-4da2-877d-b8c9d1da12ba" providerId="AD"/>
  <p188:author id="{7733C6B9-EC60-491E-5497-00FC63D4CE59}" name="Vaan, Lisanne de" initials="VLd" userId="S::lisanne.vaan@minbzk.nl::bf032ee4-4fa7-4098-b3f1-969acda9faa8" providerId="AD"/>
  <p188:author id="{4DAEA2DC-400E-A76C-58A6-D3BEE5DE12B8}" name="Ooms, Merel" initials="OM" userId="S::merel.ooms@minbzk.nl::40c4a715-c359-4fb0-af81-c80cd18383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dermeijer, Julia" initials="SJ" lastIdx="10" clrIdx="0">
    <p:extLst>
      <p:ext uri="{19B8F6BF-5375-455C-9EA6-DF929625EA0E}">
        <p15:presenceInfo xmlns:p15="http://schemas.microsoft.com/office/powerpoint/2012/main" userId="S::julia.sondermeijer@minbzk.nl::2953bb90-5f68-4f3d-81b3-d843c268ba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87"/>
    <a:srgbClr val="FF6600"/>
    <a:srgbClr val="FEDFBA"/>
    <a:srgbClr val="233D5A"/>
    <a:srgbClr val="91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 autoAdjust="0"/>
    <p:restoredTop sz="94558"/>
  </p:normalViewPr>
  <p:slideViewPr>
    <p:cSldViewPr snapToGrid="0">
      <p:cViewPr varScale="1">
        <p:scale>
          <a:sx n="77" d="100"/>
          <a:sy n="77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698484F-A134-4943-97A6-D7B67C5DD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7C69F1-69CD-4BAB-A75D-340C4CCDB8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18-11-2022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2ACA67-E593-400F-B91A-E73252BE8D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Presentatie NPLW Staf 24-11-2022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A66A5-81EF-4F91-AC74-9E917396B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B0B6-9146-45F1-A37B-31EFCC42B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76707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18-11-2022</a:t>
            </a:r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Presentatie NPLW Staf 24-11-2022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CC8E2-8246-468E-BCE9-E866239C13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8588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-154026" y="117989"/>
            <a:ext cx="6416754" cy="6108701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6665835" y="1849726"/>
            <a:ext cx="4666392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620" y="2105449"/>
            <a:ext cx="5040312" cy="3806821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4620" y="1340270"/>
            <a:ext cx="5040312" cy="297861"/>
          </a:xfrm>
        </p:spPr>
        <p:txBody>
          <a:bodyPr/>
          <a:lstStyle>
            <a:lvl1pPr marL="0" indent="0" algn="ctr">
              <a:buNone/>
              <a:defRPr sz="2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97C6BCB-6A2C-42F2-B3AD-C863C07ED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068" y="1341438"/>
            <a:ext cx="5040312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5D40F45A-3B4C-4F32-B0E6-F222C7F62ECD}"/>
              </a:ext>
            </a:extLst>
          </p:cNvPr>
          <p:cNvSpPr/>
          <p:nvPr userDrawn="1"/>
        </p:nvSpPr>
        <p:spPr>
          <a:xfrm rot="5400000">
            <a:off x="5968208" y="3296467"/>
            <a:ext cx="520649" cy="265066"/>
          </a:xfrm>
          <a:prstGeom prst="triangle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9CF1BCF-370F-467A-BE65-ECC08FBFDA0A}"/>
              </a:ext>
            </a:extLst>
          </p:cNvPr>
          <p:cNvGrpSpPr/>
          <p:nvPr userDrawn="1"/>
        </p:nvGrpSpPr>
        <p:grpSpPr>
          <a:xfrm>
            <a:off x="-12701" y="4842"/>
            <a:ext cx="12217401" cy="3694068"/>
            <a:chOff x="-12701" y="-2"/>
            <a:chExt cx="12217401" cy="3694068"/>
          </a:xfrm>
          <a:solidFill>
            <a:srgbClr val="FF6600">
              <a:alpha val="10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A648EC-59BC-45D5-8FE3-41C17E032EA3}"/>
                </a:ext>
              </a:extLst>
            </p:cNvPr>
            <p:cNvSpPr/>
            <p:nvPr userDrawn="1"/>
          </p:nvSpPr>
          <p:spPr>
            <a:xfrm rot="5400000">
              <a:off x="4381499" y="-4394202"/>
              <a:ext cx="3429002" cy="12217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D1F116FB-F967-4139-813D-A7E0B164C253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053E126-2A96-4C90-9656-67E1FE85F236}"/>
              </a:ext>
            </a:extLst>
          </p:cNvPr>
          <p:cNvCxnSpPr>
            <a:cxnSpLocks/>
          </p:cNvCxnSpPr>
          <p:nvPr userDrawn="1"/>
        </p:nvCxnSpPr>
        <p:spPr>
          <a:xfrm>
            <a:off x="4224669" y="433073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024" y="2106617"/>
            <a:ext cx="8047952" cy="1324179"/>
          </a:xfrm>
        </p:spPr>
        <p:txBody>
          <a:bodyPr/>
          <a:lstStyle>
            <a:lvl1pPr>
              <a:buClr>
                <a:srgbClr val="FF6600"/>
              </a:buClr>
              <a:defRPr sz="2000"/>
            </a:lvl1pPr>
            <a:lvl2pPr>
              <a:buClr>
                <a:srgbClr val="FF6600"/>
              </a:buClr>
              <a:defRPr sz="1800"/>
            </a:lvl2pPr>
            <a:lvl3pPr>
              <a:buClr>
                <a:srgbClr val="FF6600"/>
              </a:buClr>
              <a:defRPr sz="1600"/>
            </a:lvl3pPr>
            <a:lvl4pPr>
              <a:buClr>
                <a:srgbClr val="FF6600"/>
              </a:buClr>
              <a:defRPr sz="1400"/>
            </a:lvl4pPr>
            <a:lvl5pPr>
              <a:buClr>
                <a:srgbClr val="FF6600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70552" y="4581065"/>
            <a:ext cx="8057698" cy="1324179"/>
          </a:xfrm>
        </p:spPr>
        <p:txBody>
          <a:bodyPr/>
          <a:lstStyle>
            <a:lvl1pPr>
              <a:buClr>
                <a:srgbClr val="FF6600"/>
              </a:buClr>
              <a:defRPr sz="2000"/>
            </a:lvl1pPr>
            <a:lvl2pPr>
              <a:buClr>
                <a:srgbClr val="FF6600"/>
              </a:buClr>
              <a:defRPr sz="1800"/>
            </a:lvl2pPr>
            <a:lvl3pPr>
              <a:buClr>
                <a:srgbClr val="FF6600"/>
              </a:buClr>
              <a:defRPr sz="1600"/>
            </a:lvl3pPr>
            <a:lvl4pPr>
              <a:buClr>
                <a:srgbClr val="FF6600"/>
              </a:buClr>
              <a:defRPr sz="1400"/>
            </a:lvl4pPr>
            <a:lvl5pPr>
              <a:buClr>
                <a:srgbClr val="FF6600"/>
              </a:buCl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024" y="3815886"/>
            <a:ext cx="8056563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C4EC389-1E88-463F-B1C1-2224A4E47D67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52ABAEFE-11EB-4FFB-93D0-B99AF88B5F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1687" y="1344175"/>
            <a:ext cx="8056563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3046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300">
          <p15:clr>
            <a:srgbClr val="FBAE40"/>
          </p15:clr>
        </p15:guide>
        <p15:guide id="3" pos="63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itel sub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C9CF1BCF-370F-467A-BE65-ECC08FBFDA0A}"/>
              </a:ext>
            </a:extLst>
          </p:cNvPr>
          <p:cNvGrpSpPr/>
          <p:nvPr userDrawn="1"/>
        </p:nvGrpSpPr>
        <p:grpSpPr>
          <a:xfrm>
            <a:off x="-12701" y="0"/>
            <a:ext cx="12217401" cy="3110182"/>
            <a:chOff x="-12701" y="583884"/>
            <a:chExt cx="12217401" cy="3110182"/>
          </a:xfrm>
          <a:solidFill>
            <a:srgbClr val="FF6600">
              <a:alpha val="10000"/>
            </a:srgb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A648EC-59BC-45D5-8FE3-41C17E032EA3}"/>
                </a:ext>
              </a:extLst>
            </p:cNvPr>
            <p:cNvSpPr/>
            <p:nvPr userDrawn="1"/>
          </p:nvSpPr>
          <p:spPr>
            <a:xfrm rot="5400000">
              <a:off x="4673442" y="-4102259"/>
              <a:ext cx="2845116" cy="12217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D1F116FB-F967-4139-813D-A7E0B164C253}"/>
                </a:ext>
              </a:extLst>
            </p:cNvPr>
            <p:cNvSpPr/>
            <p:nvPr userDrawn="1"/>
          </p:nvSpPr>
          <p:spPr>
            <a:xfrm rot="10800000">
              <a:off x="5835675" y="3429000"/>
              <a:ext cx="520649" cy="26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</p:grp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3924AF4-4972-4316-92E3-9053BAC5B6CD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2024" y="2002397"/>
            <a:ext cx="8047952" cy="297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3750" y="1341438"/>
            <a:ext cx="8056563" cy="297861"/>
          </a:xfrm>
        </p:spPr>
        <p:txBody>
          <a:bodyPr/>
          <a:lstStyle>
            <a:lvl1pPr marL="0" indent="0" algn="ctr">
              <a:buNone/>
              <a:defRPr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63750" y="3429001"/>
            <a:ext cx="8064500" cy="2476244"/>
          </a:xfrm>
        </p:spPr>
        <p:txBody>
          <a:bodyPr wrap="square" numCol="2"/>
          <a:lstStyle>
            <a:lvl1pPr>
              <a:buClr>
                <a:srgbClr val="007A96"/>
              </a:buClr>
              <a:defRPr/>
            </a:lvl1pPr>
          </a:lstStyle>
          <a:p>
            <a:r>
              <a:rPr lang="nl-NL"/>
              <a:t>De Tekstopties voor dit kader staat op 2 kolommen</a:t>
            </a:r>
          </a:p>
          <a:p>
            <a:endParaRPr lang="nl-NL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1FAAC65A-E252-4F59-B0E8-0FA9878E21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63750" y="2410490"/>
            <a:ext cx="8047952" cy="2978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999078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300">
          <p15:clr>
            <a:srgbClr val="FBAE40"/>
          </p15:clr>
        </p15:guide>
        <p15:guide id="3" pos="63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41439"/>
            <a:ext cx="10801350" cy="2652804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760F8B0-43A0-49EF-BB3D-C1F4C9340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4774551"/>
            <a:ext cx="10801350" cy="1138888"/>
          </a:xfrm>
          <a:solidFill>
            <a:srgbClr val="FF6600"/>
          </a:solidFill>
        </p:spPr>
        <p:txBody>
          <a:bodyPr lIns="180000" tIns="180000" rIns="144000" bIns="144000"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3468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 subtitel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5040313" cy="4087813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825625"/>
            <a:ext cx="5040314" cy="4087813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1E7BEE-0326-497B-B74F-8A02E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0DA213-AC14-48D0-8DF0-D5D2903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6999A4-7900-457D-BF45-B95718D6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0100" y="973138"/>
            <a:ext cx="8078788" cy="368300"/>
          </a:xfrm>
        </p:spPr>
        <p:txBody>
          <a:bodyPr anchor="ctr" anchorCtr="0"/>
          <a:lstStyle>
            <a:lvl1pPr marL="0" indent="0" algn="ctr">
              <a:buNone/>
              <a:defRPr b="1"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1197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subtitel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00E2F-3B5A-4CE3-8812-3A0378F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10AC5-78EA-4D68-A56B-117BFFC11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829" y="1974274"/>
            <a:ext cx="4383809" cy="34601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EB223-65EF-4CF5-A97B-88FC6B82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363" y="1974274"/>
            <a:ext cx="4392612" cy="34601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262B0AB-2439-4706-9401-5C7153D70F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829" y="1118610"/>
            <a:ext cx="9497146" cy="585498"/>
          </a:xfrm>
        </p:spPr>
        <p:txBody>
          <a:bodyPr anchor="ctr" anchorCtr="0"/>
          <a:lstStyle>
            <a:lvl1pPr marL="0" indent="0" algn="ctr">
              <a:buNone/>
              <a:defRPr sz="2800" b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38012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  <p15:guide id="3" pos="3613">
          <p15:clr>
            <a:srgbClr val="FBAE40"/>
          </p15:clr>
        </p15:guide>
        <p15:guide id="4" pos="846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D2A4E-CCF2-6840-91A4-13DA3D0C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087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Afbeelding, 2x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A04250-EEDC-491E-8BAB-9EDFED955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588" y="3435350"/>
            <a:ext cx="6091238" cy="3429000"/>
          </a:xfrm>
          <a:solidFill>
            <a:srgbClr val="FF6600"/>
          </a:solidFill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 marL="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None/>
              <a:defRPr sz="1600">
                <a:solidFill>
                  <a:schemeClr val="bg1"/>
                </a:solidFill>
              </a:defRPr>
            </a:lvl4pPr>
            <a:lvl5pPr marL="0" indent="0" algn="ct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2A5B1-F5C3-48CD-BF3D-ECC8B84FE0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9650" y="-6350"/>
            <a:ext cx="6097588" cy="3429000"/>
          </a:xfrm>
          <a:solidFill>
            <a:srgbClr val="FF6600">
              <a:alpha val="50000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nl-NL" sz="2400" dirty="0" smtClean="0">
                <a:solidFill>
                  <a:schemeClr val="bg1"/>
                </a:solidFill>
              </a:defRPr>
            </a:lvl1pPr>
            <a:lvl2pPr>
              <a:defRPr lang="nl-NL" sz="2000" dirty="0" smtClean="0">
                <a:solidFill>
                  <a:schemeClr val="bg1"/>
                </a:solidFill>
              </a:defRPr>
            </a:lvl2pPr>
            <a:lvl3pPr>
              <a:defRPr lang="nl-NL" sz="1800" dirty="0" smtClean="0">
                <a:solidFill>
                  <a:schemeClr val="bg1"/>
                </a:solidFill>
              </a:defRPr>
            </a:lvl3pPr>
            <a:lvl4pPr>
              <a:defRPr lang="nl-NL" sz="1600" dirty="0" smtClean="0">
                <a:solidFill>
                  <a:schemeClr val="bg1"/>
                </a:solidFill>
              </a:defRPr>
            </a:lvl4pPr>
            <a:lvl5pPr>
              <a:defRPr lang="nl-NL" sz="1600" dirty="0">
                <a:solidFill>
                  <a:schemeClr val="bg1"/>
                </a:solidFill>
              </a:defRPr>
            </a:lvl5pPr>
          </a:lstStyle>
          <a:p>
            <a:pPr marL="0" lvl="0" indent="0" algn="ctr">
              <a:buNone/>
            </a:pPr>
            <a:r>
              <a:rPr lang="nl-NL"/>
              <a:t>Klikken om de tekststijl van het model te bewerken</a:t>
            </a:r>
          </a:p>
          <a:p>
            <a:pPr marL="0" lvl="1" indent="0" algn="ctr">
              <a:buNone/>
            </a:pPr>
            <a:r>
              <a:rPr lang="nl-NL"/>
              <a:t>Tweede niveau</a:t>
            </a:r>
          </a:p>
          <a:p>
            <a:pPr marL="0" lvl="2" indent="0" algn="ctr">
              <a:buNone/>
            </a:pPr>
            <a:r>
              <a:rPr lang="nl-NL"/>
              <a:t>Derde niveau</a:t>
            </a:r>
          </a:p>
          <a:p>
            <a:pPr marL="0" lvl="3" indent="0" algn="ctr">
              <a:buNone/>
            </a:pPr>
            <a:r>
              <a:rPr lang="nl-NL"/>
              <a:t>Vierde niveau</a:t>
            </a:r>
          </a:p>
          <a:p>
            <a:pPr marL="0" lvl="4" indent="0" algn="ctr">
              <a:buNone/>
            </a:pPr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221DB24-42AD-4B6C-A602-6D24083AB2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-1588" y="0"/>
            <a:ext cx="6091238" cy="3422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2D6718DD-61BE-4353-A879-074376DE804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89650" y="3435350"/>
            <a:ext cx="6091238" cy="3422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566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22407-8122-47BA-927C-D3B05D9E10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981402-0350-46D7-8838-3FF2C0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15D9DD-D600-46EA-BE84-98EA2EDF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50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AE638C-709A-3142-A836-0D62D4AF3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030"/>
          <a:stretch/>
        </p:blipFill>
        <p:spPr>
          <a:xfrm>
            <a:off x="-16624" y="0"/>
            <a:ext cx="12219708" cy="637586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9949F-AC9B-483F-BD35-DC11502F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4805" y="6492875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C5C74-97B0-4179-8C9E-2AD8B37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6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41439"/>
            <a:ext cx="10801350" cy="2087561"/>
          </a:xfrm>
        </p:spPr>
        <p:txBody>
          <a:bodyPr/>
          <a:lstStyle>
            <a:lvl1pPr marL="381000" indent="-403225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7550" indent="-358775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357188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46200" indent="-271463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16075" indent="-269875">
              <a:lnSpc>
                <a:spcPct val="100000"/>
              </a:lnSpc>
              <a:buClr>
                <a:srgbClr val="FF6600"/>
              </a:buClr>
              <a:buFont typeface="+mj-lt"/>
              <a:buAutoNum type="arabicPeriod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SmartArt 8">
            <a:extLst>
              <a:ext uri="{FF2B5EF4-FFF2-40B4-BE49-F238E27FC236}">
                <a16:creationId xmlns:a16="http://schemas.microsoft.com/office/drawing/2014/main" id="{7368748C-00C3-4749-8F7E-85929850892F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95325" y="3605213"/>
            <a:ext cx="10801350" cy="2308225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</a:lstStyle>
          <a:p>
            <a:r>
              <a:rPr lang="nl-NL"/>
              <a:t>Klik op het pictogram om een </a:t>
            </a:r>
            <a:r>
              <a:rPr lang="nl-NL" err="1"/>
              <a:t>SmartArt-graphic</a:t>
            </a:r>
            <a:r>
              <a:rPr lang="nl-NL"/>
              <a:t>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9743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9949F-AC9B-483F-BD35-DC11502F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26739-FA68-42A9-988B-308AC414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C5C74-97B0-4179-8C9E-2AD8B37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18CBBE0-94E7-4CA9-A2CF-275E47FDA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405563"/>
          </a:xfrm>
          <a:solidFill>
            <a:srgbClr val="FF6600"/>
          </a:solidFill>
        </p:spPr>
        <p:txBody>
          <a:bodyPr bIns="720000" anchor="ctr" anchorCtr="0"/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marL="314325" indent="0">
              <a:buNone/>
              <a:defRPr/>
            </a:lvl2pPr>
            <a:lvl3pPr marL="627062" indent="0">
              <a:buNone/>
              <a:defRPr/>
            </a:lvl3pPr>
            <a:lvl4pPr marL="852487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nl-NL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06783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746A0AEE-0D20-0A45-AE8C-499C9072F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12101" y="3021943"/>
            <a:ext cx="3333257" cy="912260"/>
          </a:xfrm>
          <a:prstGeom prst="rect">
            <a:avLst/>
          </a:prstGeom>
        </p:spPr>
      </p:pic>
      <p:cxnSp>
        <p:nvCxnSpPr>
          <p:cNvPr id="17" name="Rechte verbindingslijn 11">
            <a:extLst>
              <a:ext uri="{FF2B5EF4-FFF2-40B4-BE49-F238E27FC236}">
                <a16:creationId xmlns:a16="http://schemas.microsoft.com/office/drawing/2014/main" id="{A4E04554-4815-EC46-928C-E21BC0C041B1}"/>
              </a:ext>
            </a:extLst>
          </p:cNvPr>
          <p:cNvCxnSpPr>
            <a:cxnSpLocks/>
          </p:cNvCxnSpPr>
          <p:nvPr userDrawn="1"/>
        </p:nvCxnSpPr>
        <p:spPr>
          <a:xfrm>
            <a:off x="321882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A809C78-BC72-8648-8FF3-3E3B26B625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2101" y="2091562"/>
            <a:ext cx="3695788" cy="9122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22BECE-CAB4-224F-BF8C-AEDF12C33BDF}"/>
              </a:ext>
            </a:extLst>
          </p:cNvPr>
          <p:cNvSpPr txBox="1"/>
          <p:nvPr userDrawn="1"/>
        </p:nvSpPr>
        <p:spPr>
          <a:xfrm>
            <a:off x="756458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 NPLW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70BF346-269B-F342-B113-657772E3FF94}"/>
              </a:ext>
            </a:extLst>
          </p:cNvPr>
          <p:cNvCxnSpPr/>
          <p:nvPr userDrawn="1"/>
        </p:nvCxnSpPr>
        <p:spPr>
          <a:xfrm flipH="1">
            <a:off x="0" y="6394010"/>
            <a:ext cx="12192000" cy="0"/>
          </a:xfrm>
          <a:prstGeom prst="line">
            <a:avLst/>
          </a:prstGeom>
          <a:ln w="12700">
            <a:solidFill>
              <a:srgbClr val="2F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AADBC259-E318-3B42-B4D5-C8205720D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6369" y="6470591"/>
            <a:ext cx="1143681" cy="31300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CA30B4-C26B-404A-811F-7BC7E4AA9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5" y="6483007"/>
            <a:ext cx="1281711" cy="316372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AD25077-A693-F947-8FA8-362700ABE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42" b="13751"/>
          <a:stretch/>
        </p:blipFill>
        <p:spPr>
          <a:xfrm>
            <a:off x="4373446" y="6430208"/>
            <a:ext cx="3445109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82">
          <p15:clr>
            <a:srgbClr val="FBAE40"/>
          </p15:clr>
        </p15:guide>
        <p15:guide id="2" pos="3840">
          <p15:clr>
            <a:srgbClr val="FBAE40"/>
          </p15:clr>
        </p15:guide>
        <p15:guide id="3" pos="1958">
          <p15:clr>
            <a:srgbClr val="FBAE40"/>
          </p15:clr>
        </p15:guide>
        <p15:guide id="4" pos="572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FC79-9DC6-0843-BE69-D70C1711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1D0186-119C-9F45-BE1F-97FD9749C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9119" y="3021943"/>
            <a:ext cx="3333257" cy="912260"/>
          </a:xfrm>
          <a:prstGeom prst="rect">
            <a:avLst/>
          </a:prstGeom>
        </p:spPr>
      </p:pic>
      <p:cxnSp>
        <p:nvCxnSpPr>
          <p:cNvPr id="4" name="Rechte verbindingslijn 11">
            <a:extLst>
              <a:ext uri="{FF2B5EF4-FFF2-40B4-BE49-F238E27FC236}">
                <a16:creationId xmlns:a16="http://schemas.microsoft.com/office/drawing/2014/main" id="{AD56197C-4AA6-2643-8D7C-EBEAD374B321}"/>
              </a:ext>
            </a:extLst>
          </p:cNvPr>
          <p:cNvCxnSpPr>
            <a:cxnSpLocks/>
          </p:cNvCxnSpPr>
          <p:nvPr userDrawn="1"/>
        </p:nvCxnSpPr>
        <p:spPr>
          <a:xfrm>
            <a:off x="1029119" y="3021914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A9FAEDA9-A207-AF4D-A508-9249FBBBE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9" y="2091562"/>
            <a:ext cx="3695788" cy="912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84E69D-4418-9246-81EA-D34AC7B48504}"/>
              </a:ext>
            </a:extLst>
          </p:cNvPr>
          <p:cNvSpPr txBox="1"/>
          <p:nvPr userDrawn="1"/>
        </p:nvSpPr>
        <p:spPr>
          <a:xfrm>
            <a:off x="5247412" y="2683360"/>
            <a:ext cx="23109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4400" b="1" i="0">
                <a:solidFill>
                  <a:srgbClr val="2F415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=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CBAA29-2B0F-7141-80DC-F81CFDAFA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3477" y="2663321"/>
            <a:ext cx="5548746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288A-0B0F-D44D-A291-31422132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092"/>
            <a:ext cx="10515600" cy="1325563"/>
          </a:xfrm>
        </p:spPr>
        <p:txBody>
          <a:bodyPr/>
          <a:lstStyle>
            <a:lvl1pPr>
              <a:defRPr>
                <a:solidFill>
                  <a:srgbClr val="4DBFA9"/>
                </a:solidFill>
                <a:latin typeface="Maven Pro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998C2-F334-4F4E-BB49-FB6329DA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515600" cy="4396220"/>
          </a:xfrm>
          <a:ln>
            <a:noFill/>
          </a:ln>
        </p:spPr>
        <p:txBody>
          <a:bodyPr/>
          <a:lstStyle>
            <a:lvl1pPr>
              <a:defRPr>
                <a:latin typeface="Maven Pro" panose="02000000000000000000" pitchFamily="2" charset="0"/>
              </a:defRPr>
            </a:lvl1pPr>
            <a:lvl2pPr>
              <a:defRPr>
                <a:latin typeface="Maven Pro" panose="02000000000000000000" pitchFamily="2" charset="0"/>
              </a:defRPr>
            </a:lvl2pPr>
            <a:lvl3pPr>
              <a:defRPr>
                <a:latin typeface="Maven Pro" panose="02000000000000000000" pitchFamily="2" charset="0"/>
              </a:defRPr>
            </a:lvl3pPr>
            <a:lvl4pPr>
              <a:defRPr>
                <a:latin typeface="Maven Pro" panose="02000000000000000000" pitchFamily="2" charset="0"/>
              </a:defRPr>
            </a:lvl4pPr>
            <a:lvl5pPr>
              <a:defRPr>
                <a:latin typeface="Maven Pro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08CC020-86FE-6F4F-8AC8-ED5009094DC9}"/>
              </a:ext>
            </a:extLst>
          </p:cNvPr>
          <p:cNvSpPr/>
          <p:nvPr userDrawn="1"/>
        </p:nvSpPr>
        <p:spPr>
          <a:xfrm>
            <a:off x="9273309" y="175490"/>
            <a:ext cx="2817091" cy="11914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3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text en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852554"/>
            <a:ext cx="10801350" cy="1060883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600"/>
            </a:lvl2pPr>
            <a:lvl3pPr marL="0" indent="0" algn="ctr">
              <a:buNone/>
              <a:defRPr sz="1400"/>
            </a:lvl3pPr>
            <a:lvl4pPr marL="0" indent="0" algn="ctr">
              <a:buNone/>
              <a:defRPr sz="1200"/>
            </a:lvl4pPr>
            <a:lvl5pPr marL="0" indent="0" algn="ctr">
              <a:buNone/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5F1D25-ADD7-463A-B588-D926CC5A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7"/>
            <a:ext cx="10801350" cy="2794137"/>
          </a:xfrm>
        </p:spPr>
        <p:txBody>
          <a:bodyPr anchor="ctr" anchorCtr="0"/>
          <a:lstStyle>
            <a:lvl1pPr marL="0" indent="0" algn="ctr">
              <a:buNone/>
              <a:defRPr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14325" indent="0" algn="ctr">
              <a:buNone/>
              <a:defRPr/>
            </a:lvl2pPr>
            <a:lvl3pPr marL="627062" indent="0" algn="ctr">
              <a:buNone/>
              <a:defRPr/>
            </a:lvl3pPr>
            <a:lvl4pPr marL="852487" indent="0" algn="ctr">
              <a:buNone/>
              <a:defRPr/>
            </a:lvl4pPr>
            <a:lvl5pPr marL="11176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355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tiviteit gecentre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215561"/>
            <a:ext cx="10801350" cy="3697877"/>
          </a:xfrm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11">
            <a:extLst>
              <a:ext uri="{FF2B5EF4-FFF2-40B4-BE49-F238E27FC236}">
                <a16:creationId xmlns:a16="http://schemas.microsoft.com/office/drawing/2014/main" id="{D642DCA5-833B-4493-ABD8-33290026DB6C}"/>
              </a:ext>
            </a:extLst>
          </p:cNvPr>
          <p:cNvCxnSpPr>
            <a:cxnSpLocks/>
          </p:cNvCxnSpPr>
          <p:nvPr userDrawn="1"/>
        </p:nvCxnSpPr>
        <p:spPr>
          <a:xfrm>
            <a:off x="4224669" y="1851876"/>
            <a:ext cx="3742661" cy="0"/>
          </a:xfrm>
          <a:prstGeom prst="line">
            <a:avLst/>
          </a:prstGeom>
          <a:ln w="12700" cap="rnd">
            <a:solidFill>
              <a:schemeClr val="accent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E5F1D25-ADD7-463A-B588-D926CC5A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8"/>
            <a:ext cx="10801350" cy="468312"/>
          </a:xfrm>
        </p:spPr>
        <p:txBody>
          <a:bodyPr/>
          <a:lstStyle>
            <a:lvl1pPr marL="0" indent="0" algn="ctr">
              <a:buNone/>
              <a:defRPr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14325" indent="0" algn="ctr">
              <a:buNone/>
              <a:defRPr/>
            </a:lvl2pPr>
            <a:lvl3pPr marL="627062" indent="0" algn="ctr">
              <a:buNone/>
              <a:defRPr/>
            </a:lvl3pPr>
            <a:lvl4pPr marL="852487" indent="0" algn="ctr">
              <a:buNone/>
              <a:defRPr/>
            </a:lvl4pPr>
            <a:lvl5pPr marL="1117600" indent="0" algn="ctr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793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9044" y="296864"/>
            <a:ext cx="3603009" cy="468312"/>
          </a:xfrm>
          <a:solidFill>
            <a:srgbClr val="FF66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err="1"/>
              <a:t>Inhoudtitel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502091"/>
            <a:ext cx="9791700" cy="3411347"/>
          </a:xfrm>
        </p:spPr>
        <p:txBody>
          <a:bodyPr/>
          <a:lstStyle>
            <a:lvl1pPr marL="322262" indent="-342900">
              <a:buClr>
                <a:srgbClr val="FF6600"/>
              </a:buClr>
              <a:buFont typeface="+mj-lt"/>
              <a:buAutoNum type="arabicPeriod"/>
              <a:defRPr/>
            </a:lvl1pPr>
            <a:lvl2pPr marL="657225" indent="-342900">
              <a:buClr>
                <a:srgbClr val="FF6600"/>
              </a:buClr>
              <a:buFont typeface="+mj-lt"/>
              <a:buAutoNum type="arabicPeriod"/>
              <a:defRPr/>
            </a:lvl2pPr>
            <a:lvl3pPr marL="969962" indent="-342900">
              <a:buClr>
                <a:srgbClr val="FF6600"/>
              </a:buClr>
              <a:buFont typeface="+mj-lt"/>
              <a:buAutoNum type="arabicPeriod"/>
              <a:defRPr/>
            </a:lvl3pPr>
            <a:lvl4pPr marL="1081087" indent="-228600">
              <a:buClr>
                <a:srgbClr val="FF6600"/>
              </a:buClr>
              <a:buFont typeface="+mj-lt"/>
              <a:buAutoNum type="arabicPeriod"/>
              <a:defRPr/>
            </a:lvl4pPr>
            <a:lvl5pPr marL="1346200" indent="-228600">
              <a:buClr>
                <a:srgbClr val="FF6600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9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4ACC7EA-4D17-4B69-8220-6862BBC0F3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1046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8EA61D15-6EF3-41CD-AE70-E96E9C0B8B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35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31AD8CC6-22E6-41B0-959E-882C18F11EF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5224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217D76C2-8CBA-4317-8EAA-ECE105795E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7313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CFEC5BE2-EC64-4CEB-8C1F-52695A9ECF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94029" y="1897713"/>
            <a:ext cx="1487502" cy="1487502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Icoon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0C82865-91EC-40A6-AF71-DDFCBABBA404}"/>
              </a:ext>
            </a:extLst>
          </p:cNvPr>
          <p:cNvCxnSpPr/>
          <p:nvPr userDrawn="1"/>
        </p:nvCxnSpPr>
        <p:spPr>
          <a:xfrm>
            <a:off x="1290562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3EE00A5-7A61-4D9D-92BF-09015EBF0DD8}"/>
              </a:ext>
            </a:extLst>
          </p:cNvPr>
          <p:cNvCxnSpPr/>
          <p:nvPr userDrawn="1"/>
        </p:nvCxnSpPr>
        <p:spPr>
          <a:xfrm>
            <a:off x="3414749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74AD2C9-7126-4181-86CD-3002D8566E61}"/>
              </a:ext>
            </a:extLst>
          </p:cNvPr>
          <p:cNvCxnSpPr/>
          <p:nvPr userDrawn="1"/>
        </p:nvCxnSpPr>
        <p:spPr>
          <a:xfrm>
            <a:off x="5538936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33D0BDD-88D6-44AE-AFF5-500622FAAB86}"/>
              </a:ext>
            </a:extLst>
          </p:cNvPr>
          <p:cNvCxnSpPr/>
          <p:nvPr userDrawn="1"/>
        </p:nvCxnSpPr>
        <p:spPr>
          <a:xfrm>
            <a:off x="7663123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AE59C1C-1A31-442C-AEFB-E73B627CE453}"/>
              </a:ext>
            </a:extLst>
          </p:cNvPr>
          <p:cNvCxnSpPr/>
          <p:nvPr userDrawn="1"/>
        </p:nvCxnSpPr>
        <p:spPr>
          <a:xfrm>
            <a:off x="9787311" y="3769860"/>
            <a:ext cx="1140311" cy="0"/>
          </a:xfrm>
          <a:prstGeom prst="line">
            <a:avLst/>
          </a:prstGeom>
          <a:ln w="12700" cap="rnd">
            <a:solidFill>
              <a:schemeClr val="tx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69E65B72-15A9-4A0C-B65E-5B3FBC1D61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052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7" name="Tijdelijke aanduiding voor tekst 35">
            <a:extLst>
              <a:ext uri="{FF2B5EF4-FFF2-40B4-BE49-F238E27FC236}">
                <a16:creationId xmlns:a16="http://schemas.microsoft.com/office/drawing/2014/main" id="{E9A4C4F9-009C-413C-B2B2-0324A22CE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4281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8" name="Tijdelijke aanduiding voor tekst 35">
            <a:extLst>
              <a:ext uri="{FF2B5EF4-FFF2-40B4-BE49-F238E27FC236}">
                <a16:creationId xmlns:a16="http://schemas.microsoft.com/office/drawing/2014/main" id="{4C92C3D4-BFFC-4B34-97EC-F6CD775F7C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58510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35">
            <a:extLst>
              <a:ext uri="{FF2B5EF4-FFF2-40B4-BE49-F238E27FC236}">
                <a16:creationId xmlns:a16="http://schemas.microsoft.com/office/drawing/2014/main" id="{B9B9968B-C6AB-47DF-9479-1F692B7B0A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82739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tekst 35">
            <a:extLst>
              <a:ext uri="{FF2B5EF4-FFF2-40B4-BE49-F238E27FC236}">
                <a16:creationId xmlns:a16="http://schemas.microsoft.com/office/drawing/2014/main" id="{D9C05E5E-B1CE-4ABD-BC5A-AA20E1D5B1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6968" y="3934773"/>
            <a:ext cx="2082800" cy="93345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9579E535-6E99-49A7-ABAF-224A49F1DF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0101" y="982663"/>
            <a:ext cx="8051800" cy="358775"/>
          </a:xfrm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5128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itel en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5941973" y="113204"/>
            <a:ext cx="6416754" cy="6108701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689A93-EBC2-4FAD-B6C5-88F769386D71}"/>
              </a:ext>
            </a:extLst>
          </p:cNvPr>
          <p:cNvCxnSpPr>
            <a:cxnSpLocks/>
          </p:cNvCxnSpPr>
          <p:nvPr userDrawn="1"/>
        </p:nvCxnSpPr>
        <p:spPr>
          <a:xfrm>
            <a:off x="6673453" y="1850894"/>
            <a:ext cx="4655205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5040312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362" y="2104565"/>
            <a:ext cx="5040312" cy="380067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6363" y="1339386"/>
            <a:ext cx="5040312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4954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x Titel en 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2883074" y="1201777"/>
            <a:ext cx="6416754" cy="4013200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15A"/>
              </a:solidFill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2563503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689A93-EBC2-4FAD-B6C5-88F769386D71}"/>
              </a:ext>
            </a:extLst>
          </p:cNvPr>
          <p:cNvCxnSpPr>
            <a:cxnSpLocks/>
          </p:cNvCxnSpPr>
          <p:nvPr userDrawn="1"/>
        </p:nvCxnSpPr>
        <p:spPr>
          <a:xfrm>
            <a:off x="4812772" y="1850894"/>
            <a:ext cx="2557358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2768918" cy="3806821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2768918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06992" y="2149458"/>
            <a:ext cx="2768918" cy="380067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992" y="1339106"/>
            <a:ext cx="2768918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3" name="Tijdelijke aanduiding voor tekst 13">
            <a:extLst>
              <a:ext uri="{FF2B5EF4-FFF2-40B4-BE49-F238E27FC236}">
                <a16:creationId xmlns:a16="http://schemas.microsoft.com/office/drawing/2014/main" id="{A43168B3-3826-704B-9CCD-B5EEF611C3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18658" y="1335169"/>
            <a:ext cx="2768918" cy="297861"/>
          </a:xfrm>
        </p:spPr>
        <p:txBody>
          <a:bodyPr/>
          <a:lstStyle>
            <a:lvl1pPr marL="0" indent="0" algn="ctr">
              <a:buNone/>
              <a:defRPr sz="2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4CB6629E-93E2-6C4B-9619-B19F477F917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18658" y="2149458"/>
            <a:ext cx="2768918" cy="380067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86D25BFF-70B5-BC4D-9D0C-67160E59AE32}"/>
              </a:ext>
            </a:extLst>
          </p:cNvPr>
          <p:cNvCxnSpPr>
            <a:cxnSpLocks/>
          </p:cNvCxnSpPr>
          <p:nvPr userDrawn="1"/>
        </p:nvCxnSpPr>
        <p:spPr>
          <a:xfrm>
            <a:off x="8841298" y="1842508"/>
            <a:ext cx="2557358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19">
            <a:extLst>
              <a:ext uri="{FF2B5EF4-FFF2-40B4-BE49-F238E27FC236}">
                <a16:creationId xmlns:a16="http://schemas.microsoft.com/office/drawing/2014/main" id="{E4F3BC68-E417-2A42-A4EA-B09D1A03A8D6}"/>
              </a:ext>
            </a:extLst>
          </p:cNvPr>
          <p:cNvSpPr/>
          <p:nvPr userDrawn="1"/>
        </p:nvSpPr>
        <p:spPr>
          <a:xfrm rot="5400000">
            <a:off x="7968725" y="3219878"/>
            <a:ext cx="520649" cy="265066"/>
          </a:xfrm>
          <a:prstGeom prst="triangle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7" name="Gelijkbenige driehoek 19">
            <a:extLst>
              <a:ext uri="{FF2B5EF4-FFF2-40B4-BE49-F238E27FC236}">
                <a16:creationId xmlns:a16="http://schemas.microsoft.com/office/drawing/2014/main" id="{17EEB266-4465-7F47-995C-9A889EC2640A}"/>
              </a:ext>
            </a:extLst>
          </p:cNvPr>
          <p:cNvSpPr/>
          <p:nvPr userDrawn="1"/>
        </p:nvSpPr>
        <p:spPr>
          <a:xfrm rot="5400000">
            <a:off x="3953678" y="3219879"/>
            <a:ext cx="520649" cy="26506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43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5941973" y="113204"/>
            <a:ext cx="6416754" cy="6108701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4666392" cy="0"/>
          </a:xfrm>
          <a:prstGeom prst="line">
            <a:avLst/>
          </a:prstGeom>
          <a:ln w="12700" cap="rnd">
            <a:solidFill>
              <a:srgbClr val="007A96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5040312" cy="3806821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2pPr>
            <a:lvl3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3pPr>
            <a:lvl4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4pPr>
            <a:lvl5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2733" y="6460296"/>
            <a:ext cx="1421494" cy="365125"/>
          </a:xfrm>
          <a:prstGeom prst="rect">
            <a:avLst/>
          </a:prstGeom>
        </p:spPr>
        <p:txBody>
          <a:bodyPr/>
          <a:lstStyle/>
          <a:p>
            <a:fld id="{C19F3B34-6B0D-45FF-A390-8EBDD9B392CA}" type="datetimeFigureOut">
              <a:rPr lang="nl-NL" smtClean="0"/>
              <a:t>29-3-2024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5" y="6460296"/>
            <a:ext cx="440564" cy="365125"/>
          </a:xfrm>
          <a:prstGeom prst="rect">
            <a:avLst/>
          </a:prstGeom>
        </p:spPr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5040312" cy="297861"/>
          </a:xfrm>
        </p:spPr>
        <p:txBody>
          <a:bodyPr/>
          <a:lstStyle>
            <a:lvl1pPr marL="0" indent="0" algn="ctr">
              <a:buNone/>
              <a:defRPr sz="2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6362" y="1341439"/>
            <a:ext cx="5040312" cy="4563806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1pPr>
            <a:lvl2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2pPr>
            <a:lvl3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3pPr>
            <a:lvl4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4pPr>
            <a:lvl5pPr>
              <a:lnSpc>
                <a:spcPct val="150000"/>
              </a:lnSpc>
              <a:spcBef>
                <a:spcPts val="0"/>
              </a:spcBef>
              <a:buClr>
                <a:srgbClr val="FF6600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2543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586124CB-31D0-344A-B053-2BEB8BFCD540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FF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9F591C-12D1-9149-AB1B-74FC6C6025A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636379" y="5702538"/>
            <a:ext cx="5790864" cy="14657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6904D5-35EB-43A3-9F11-45DE62B720D0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1559FA0-9526-431E-9189-7F8FE8AB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3" y="296864"/>
            <a:ext cx="5768455" cy="468312"/>
          </a:xfrm>
          <a:prstGeom prst="rect">
            <a:avLst/>
          </a:prstGeo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06FFB-8ECA-43C3-8DE3-92A5BF04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41439"/>
            <a:ext cx="1080135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56CD1B-C42D-6848-85A3-BD873CD4047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95325" y="6489702"/>
            <a:ext cx="2262214" cy="292395"/>
          </a:xfrm>
          <a:prstGeom prst="rect">
            <a:avLst/>
          </a:prstGeom>
        </p:spPr>
      </p:pic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6687C3AB-119C-774F-B088-509214EA081D}"/>
              </a:ext>
            </a:extLst>
          </p:cNvPr>
          <p:cNvCxnSpPr/>
          <p:nvPr userDrawn="1"/>
        </p:nvCxnSpPr>
        <p:spPr>
          <a:xfrm flipH="1">
            <a:off x="0" y="6403437"/>
            <a:ext cx="12192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975" indent="-201613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nl-NL" sz="2000" b="0" kern="1200" dirty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0063" indent="-185738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nl-NL" sz="1800" kern="1200" dirty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06450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nl-NL" sz="1600" kern="1200" dirty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38225" indent="-185738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475" indent="-142875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438">
          <p15:clr>
            <a:srgbClr val="F26B43"/>
          </p15:clr>
        </p15:guide>
        <p15:guide id="6" orient="horz" pos="845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82">
          <p15:clr>
            <a:srgbClr val="F26B43"/>
          </p15:clr>
        </p15:guide>
        <p15:guide id="9" pos="1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nplw" TargetMode="External"/><Relationship Id="rId2" Type="http://schemas.openxmlformats.org/officeDocument/2006/relationships/hyperlink" Target="http://www.nplw.nl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5EF416-3A46-CB40-B08C-D84FE571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53" y="4450056"/>
            <a:ext cx="4577094" cy="58859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8B5D079-FB73-6647-9909-8E27F6DDB499}"/>
              </a:ext>
            </a:extLst>
          </p:cNvPr>
          <p:cNvSpPr/>
          <p:nvPr/>
        </p:nvSpPr>
        <p:spPr>
          <a:xfrm>
            <a:off x="0" y="0"/>
            <a:ext cx="12192000" cy="6400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F7E169-5354-3D41-99D7-21CFEAD6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881930"/>
            <a:ext cx="7505700" cy="9652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1A027F5-297F-B429-CDD7-2629CC8725A7}"/>
              </a:ext>
            </a:extLst>
          </p:cNvPr>
          <p:cNvSpPr txBox="1"/>
          <p:nvPr/>
        </p:nvSpPr>
        <p:spPr>
          <a:xfrm>
            <a:off x="1989056" y="3087907"/>
            <a:ext cx="807877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Organisatiemodellen voor coöperatieve warmtenetten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5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730C9-0DA5-38B6-07A2-E1750FE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414" y="221707"/>
            <a:ext cx="7083468" cy="717744"/>
          </a:xfrm>
        </p:spPr>
        <p:txBody>
          <a:bodyPr/>
          <a:lstStyle/>
          <a:p>
            <a:r>
              <a:rPr lang="nl-NL" sz="2400" dirty="0"/>
              <a:t>Organigram Warmtebedrijf Oost-Wageningen BV (WOW bv)</a:t>
            </a: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D49A477C-7272-5F62-76E4-50BCCB3E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23" y="1283917"/>
            <a:ext cx="9083554" cy="4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3E3E8-3549-17EF-D7D4-5A0E111B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927" y="296864"/>
            <a:ext cx="6345382" cy="468312"/>
          </a:xfrm>
        </p:spPr>
        <p:txBody>
          <a:bodyPr/>
          <a:lstStyle/>
          <a:p>
            <a:r>
              <a:rPr lang="nl-NL" dirty="0"/>
              <a:t>Intentieovereenkomst 22-03-2024</a:t>
            </a:r>
          </a:p>
        </p:txBody>
      </p:sp>
      <p:pic>
        <p:nvPicPr>
          <p:cNvPr id="3" name="Afbeelding 2" descr="Afbeelding met kleding, persoon, tekst, person&#10;&#10;Automatisch gegenereerde beschrijving">
            <a:extLst>
              <a:ext uri="{FF2B5EF4-FFF2-40B4-BE49-F238E27FC236}">
                <a16:creationId xmlns:a16="http://schemas.microsoft.com/office/drawing/2014/main" id="{579B760D-8BE6-88B3-4E9F-0D5A557D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23" y="1164921"/>
            <a:ext cx="7510955" cy="45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6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DFF93-922B-3492-3326-8E5168FC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96864"/>
            <a:ext cx="7716033" cy="468312"/>
          </a:xfrm>
        </p:spPr>
        <p:txBody>
          <a:bodyPr anchor="ctr">
            <a:noAutofit/>
          </a:bodyPr>
          <a:lstStyle/>
          <a:p>
            <a:r>
              <a:rPr lang="nl-NL" sz="2400" dirty="0"/>
              <a:t>Coöperatieve deelname in publiek warmtebedrijf</a:t>
            </a:r>
          </a:p>
        </p:txBody>
      </p:sp>
      <p:pic>
        <p:nvPicPr>
          <p:cNvPr id="5" name="Tijdelijke aanduiding voor inhoud 4" descr="Afbeelding met tekst, schermopname, diagram&#10;&#10;Automatisch gegenereerde beschrijving">
            <a:extLst>
              <a:ext uri="{FF2B5EF4-FFF2-40B4-BE49-F238E27FC236}">
                <a16:creationId xmlns:a16="http://schemas.microsoft.com/office/drawing/2014/main" id="{47C4BF74-FF86-C99B-8EEE-947B57D80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12" y="914400"/>
            <a:ext cx="9330497" cy="5248405"/>
          </a:xfrm>
        </p:spPr>
      </p:pic>
    </p:spTree>
    <p:extLst>
      <p:ext uri="{BB962C8B-B14F-4D97-AF65-F5344CB8AC3E}">
        <p14:creationId xmlns:p14="http://schemas.microsoft.com/office/powerpoint/2010/main" val="147007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DFF93-922B-3492-3326-8E5168FC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96864"/>
            <a:ext cx="7716033" cy="468312"/>
          </a:xfrm>
        </p:spPr>
        <p:txBody>
          <a:bodyPr anchor="ctr">
            <a:noAutofit/>
          </a:bodyPr>
          <a:lstStyle/>
          <a:p>
            <a:r>
              <a:rPr lang="nl-NL" sz="2400" dirty="0"/>
              <a:t>Coöperatieve deelname in publiek warmtebedrijf</a:t>
            </a:r>
          </a:p>
        </p:txBody>
      </p:sp>
      <p:pic>
        <p:nvPicPr>
          <p:cNvPr id="6" name="Tijdelijke aanduiding voor inhoud 4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8282B299-D0A5-BA80-BCEE-B53DFC1B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36" y="813469"/>
            <a:ext cx="9299666" cy="52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6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547A4-4832-3AD7-89E2-16A8E642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Grunneger Power</a:t>
            </a:r>
          </a:p>
        </p:txBody>
      </p:sp>
      <p:pic>
        <p:nvPicPr>
          <p:cNvPr id="3" name="Afbeelding 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04F203C1-6953-5878-AC8E-558A2478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48" y="1120999"/>
            <a:ext cx="7184868" cy="4816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54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3B930FD2-5B42-0923-ADBA-B760A7CCE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6182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9739DC-A7B7-FBE8-9FC8-745787CB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96" y="897217"/>
            <a:ext cx="8351783" cy="921074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Coöperatieve </a:t>
            </a:r>
            <a:r>
              <a:rPr lang="en-US" dirty="0" err="1">
                <a:solidFill>
                  <a:schemeClr val="bg1"/>
                </a:solidFill>
              </a:rPr>
              <a:t>deelname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publiek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warmtebedrijf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2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DFD95-8609-D888-BEF5-BEB7D898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take-aways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EBED79-42BB-77F0-C22B-94EF658D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76" y="1143000"/>
            <a:ext cx="10801350" cy="45720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Een warmtegemeenschap moet aan dezelfde wettelijke eisen voldoen als ieder ander warmtebedrijf</a:t>
            </a:r>
          </a:p>
          <a:p>
            <a:pPr lvl="0">
              <a:lnSpc>
                <a:spcPct val="150000"/>
              </a:lnSpc>
            </a:pPr>
            <a:r>
              <a:rPr lang="nl-NL" sz="2200" dirty="0"/>
              <a:t>Er zijn vier hoofdmodellen voor de governance van een warmtebedrijf met een rol voor de coöperatie</a:t>
            </a:r>
          </a:p>
          <a:p>
            <a:pPr lvl="0">
              <a:lnSpc>
                <a:spcPct val="150000"/>
              </a:lnSpc>
            </a:pPr>
            <a:r>
              <a:rPr lang="nl-NL" sz="2200" dirty="0"/>
              <a:t>Ga het gesprek aan als gemeente en coöperatie om samen te bepalen wat de beste eigenaarsvorm is</a:t>
            </a:r>
          </a:p>
        </p:txBody>
      </p:sp>
    </p:spTree>
    <p:extLst>
      <p:ext uri="{BB962C8B-B14F-4D97-AF65-F5344CB8AC3E}">
        <p14:creationId xmlns:p14="http://schemas.microsoft.com/office/powerpoint/2010/main" val="256653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65EEE-E22E-AB8E-0910-B4EDB451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Verwachte financiering WOW*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8BC3F6BA-2F43-4017-42D3-80F32107BF4A}"/>
              </a:ext>
            </a:extLst>
          </p:cNvPr>
          <p:cNvGrpSpPr/>
          <p:nvPr/>
        </p:nvGrpSpPr>
        <p:grpSpPr>
          <a:xfrm>
            <a:off x="2317214" y="1542656"/>
            <a:ext cx="5525315" cy="2266568"/>
            <a:chOff x="1271075" y="1526651"/>
            <a:chExt cx="5525315" cy="2266568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172B1B7-0B51-DC0C-0AF5-D3FCC1FA2F6E}"/>
                </a:ext>
              </a:extLst>
            </p:cNvPr>
            <p:cNvSpPr/>
            <p:nvPr/>
          </p:nvSpPr>
          <p:spPr>
            <a:xfrm>
              <a:off x="1271077" y="2093293"/>
              <a:ext cx="5525311" cy="566642"/>
            </a:xfrm>
            <a:prstGeom prst="rect">
              <a:avLst/>
            </a:prstGeom>
            <a:solidFill>
              <a:srgbClr val="E9713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ISDE aansluiting Warmtenet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28056D6-FFBD-9B5C-9161-9179C98C2070}"/>
                </a:ext>
              </a:extLst>
            </p:cNvPr>
            <p:cNvSpPr/>
            <p:nvPr/>
          </p:nvSpPr>
          <p:spPr>
            <a:xfrm>
              <a:off x="1271079" y="1526651"/>
              <a:ext cx="5525311" cy="566642"/>
            </a:xfrm>
            <a:prstGeom prst="rect">
              <a:avLst/>
            </a:prstGeom>
            <a:solidFill>
              <a:srgbClr val="E9713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Programma Aardgasvrije Wijken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6DD0388-C6C0-8DB2-C18D-4A1D94E30F58}"/>
                </a:ext>
              </a:extLst>
            </p:cNvPr>
            <p:cNvSpPr/>
            <p:nvPr/>
          </p:nvSpPr>
          <p:spPr>
            <a:xfrm>
              <a:off x="1271076" y="2659935"/>
              <a:ext cx="5525311" cy="566642"/>
            </a:xfrm>
            <a:prstGeom prst="rect">
              <a:avLst/>
            </a:prstGeom>
            <a:solidFill>
              <a:srgbClr val="E9713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SAH + bijdrage WoCo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0877D40-62A4-7E65-B2FB-0FA701151CBA}"/>
                </a:ext>
              </a:extLst>
            </p:cNvPr>
            <p:cNvSpPr/>
            <p:nvPr/>
          </p:nvSpPr>
          <p:spPr>
            <a:xfrm>
              <a:off x="1271075" y="3226577"/>
              <a:ext cx="5525311" cy="566642"/>
            </a:xfrm>
            <a:prstGeom prst="rect">
              <a:avLst/>
            </a:prstGeom>
            <a:solidFill>
              <a:srgbClr val="E9713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Warmtenet Investeringssubsidie (WIS)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89E7C3B4-3276-BC73-DB17-5C16A374E253}"/>
              </a:ext>
            </a:extLst>
          </p:cNvPr>
          <p:cNvGrpSpPr/>
          <p:nvPr/>
        </p:nvGrpSpPr>
        <p:grpSpPr>
          <a:xfrm>
            <a:off x="2310735" y="3809224"/>
            <a:ext cx="5531790" cy="1767198"/>
            <a:chOff x="2953959" y="3308501"/>
            <a:chExt cx="5531790" cy="1767198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09D0526-F91F-D6E8-1A8D-524555C1A54C}"/>
                </a:ext>
              </a:extLst>
            </p:cNvPr>
            <p:cNvSpPr/>
            <p:nvPr/>
          </p:nvSpPr>
          <p:spPr>
            <a:xfrm>
              <a:off x="2953959" y="3308501"/>
              <a:ext cx="5525311" cy="788631"/>
            </a:xfrm>
            <a:prstGeom prst="rect">
              <a:avLst/>
            </a:prstGeom>
            <a:solidFill>
              <a:srgbClr val="E97132">
                <a:lumMod val="60000"/>
                <a:lumOff val="40000"/>
              </a:srgbClr>
            </a:solidFill>
            <a:ln w="25400" cap="flat" cmpd="sng" algn="ctr">
              <a:solidFill>
                <a:srgbClr val="E97132">
                  <a:shade val="1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Financiering </a:t>
              </a:r>
              <a:b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endPara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5FCD067-67BA-2C61-6D5E-4220009C90DA}"/>
                </a:ext>
              </a:extLst>
            </p:cNvPr>
            <p:cNvSpPr/>
            <p:nvPr/>
          </p:nvSpPr>
          <p:spPr>
            <a:xfrm>
              <a:off x="5716614" y="4097131"/>
              <a:ext cx="2769135" cy="978567"/>
            </a:xfrm>
            <a:prstGeom prst="rect">
              <a:avLst/>
            </a:prstGeom>
            <a:solidFill>
              <a:srgbClr val="E97132">
                <a:lumMod val="60000"/>
                <a:lumOff val="40000"/>
              </a:srgbClr>
            </a:solidFill>
            <a:ln w="25400" cap="flat" cmpd="sng" algn="ctr">
              <a:solidFill>
                <a:srgbClr val="E97132">
                  <a:shade val="1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Commerciële bank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418E516-B7A6-D0D1-45A2-7532C19F2D9A}"/>
                </a:ext>
              </a:extLst>
            </p:cNvPr>
            <p:cNvSpPr/>
            <p:nvPr/>
          </p:nvSpPr>
          <p:spPr>
            <a:xfrm>
              <a:off x="2960438" y="4097132"/>
              <a:ext cx="2756176" cy="978567"/>
            </a:xfrm>
            <a:prstGeom prst="rect">
              <a:avLst/>
            </a:prstGeom>
            <a:solidFill>
              <a:srgbClr val="E97132">
                <a:lumMod val="60000"/>
                <a:lumOff val="40000"/>
              </a:srgbClr>
            </a:solidFill>
            <a:ln w="25400" cap="flat" cmpd="sng" algn="ctr">
              <a:solidFill>
                <a:srgbClr val="E97132">
                  <a:shade val="15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Publieke Bank</a:t>
              </a:r>
              <a:br>
                <a:rPr kumimoji="0" lang="nl-N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(met garantstelling gemeente)</a:t>
              </a:r>
              <a:b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CFD489F0-8FBC-78CD-C406-B360D18671E5}"/>
              </a:ext>
            </a:extLst>
          </p:cNvPr>
          <p:cNvSpPr/>
          <p:nvPr/>
        </p:nvSpPr>
        <p:spPr>
          <a:xfrm>
            <a:off x="7952042" y="1542656"/>
            <a:ext cx="1990008" cy="2253651"/>
          </a:xfrm>
          <a:prstGeom prst="rect">
            <a:avLst/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60%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2A102FF-B5A6-79D2-4426-C32C84045D05}"/>
              </a:ext>
            </a:extLst>
          </p:cNvPr>
          <p:cNvSpPr/>
          <p:nvPr/>
        </p:nvSpPr>
        <p:spPr>
          <a:xfrm>
            <a:off x="7952786" y="3790677"/>
            <a:ext cx="1993248" cy="1785744"/>
          </a:xfrm>
          <a:prstGeom prst="rect">
            <a:avLst/>
          </a:prstGeom>
          <a:solidFill>
            <a:srgbClr val="E97132">
              <a:lumMod val="60000"/>
              <a:lumOff val="40000"/>
            </a:srgbClr>
          </a:solidFill>
          <a:ln w="25400" cap="flat" cmpd="sng" algn="ctr">
            <a:solidFill>
              <a:srgbClr val="E97132">
                <a:shade val="1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3438831-7FDE-41C8-AB41-D1E3813471CD}"/>
              </a:ext>
            </a:extLst>
          </p:cNvPr>
          <p:cNvSpPr/>
          <p:nvPr/>
        </p:nvSpPr>
        <p:spPr>
          <a:xfrm>
            <a:off x="4443472" y="4518334"/>
            <a:ext cx="1272793" cy="259876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E9713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Nog nader te bepalen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4E346B6-CA15-0F02-93E6-2012753859B4}"/>
              </a:ext>
            </a:extLst>
          </p:cNvPr>
          <p:cNvSpPr txBox="1"/>
          <p:nvPr/>
        </p:nvSpPr>
        <p:spPr>
          <a:xfrm>
            <a:off x="9832932" y="5987441"/>
            <a:ext cx="1816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dirty="0"/>
              <a:t>*Stand maart 2024</a:t>
            </a:r>
          </a:p>
        </p:txBody>
      </p:sp>
    </p:spTree>
    <p:extLst>
      <p:ext uri="{BB962C8B-B14F-4D97-AF65-F5344CB8AC3E}">
        <p14:creationId xmlns:p14="http://schemas.microsoft.com/office/powerpoint/2010/main" val="333659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B84B7-B619-4A2B-C7B5-53169033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Tijdlijn warmtenet Muiderberg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3E51B2-5AAC-5C32-BE68-EDCA1173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65" y="842451"/>
            <a:ext cx="8879773" cy="54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4FA85-6526-A7DF-6A0D-69DA8A70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take-aways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9DEAB2-2D8F-4983-D195-2482A4AC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Er zijn middelen nodig voor investeringen in ontwikkel- en realisatiefase.</a:t>
            </a:r>
          </a:p>
          <a:p>
            <a:pPr>
              <a:lnSpc>
                <a:spcPct val="150000"/>
              </a:lnSpc>
            </a:pPr>
            <a:r>
              <a:rPr lang="nl-NL" dirty="0"/>
              <a:t>EZK heeft een ontwikkelfonds voor coöperatieve warmtebedrijven opgericht</a:t>
            </a:r>
          </a:p>
          <a:p>
            <a:pPr>
              <a:lnSpc>
                <a:spcPct val="150000"/>
              </a:lnSpc>
            </a:pPr>
            <a:r>
              <a:rPr lang="nl-NL" dirty="0"/>
              <a:t>Vermogen voor realisatie komt uit bijdrage eindgebruikers, subsidie en lening.</a:t>
            </a:r>
          </a:p>
          <a:p>
            <a:pPr>
              <a:lnSpc>
                <a:spcPct val="150000"/>
              </a:lnSpc>
            </a:pPr>
            <a:r>
              <a:rPr lang="nl-NL" dirty="0"/>
              <a:t>Alle coöperatieve warmtebedrijven hebben vreemd vermogen nodig.</a:t>
            </a:r>
          </a:p>
          <a:p>
            <a:pPr>
              <a:lnSpc>
                <a:spcPct val="150000"/>
              </a:lnSpc>
            </a:pPr>
            <a:r>
              <a:rPr lang="nl-NL" dirty="0"/>
              <a:t>(Gemeentelijke) garantiestelling is nodig bij vreemd vermogen van publieke bank.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83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F93D6-E902-E177-BADA-44F9AD72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4" y="296864"/>
            <a:ext cx="3603009" cy="494988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BFF54-327C-9745-4515-A8291504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371600"/>
            <a:ext cx="11026805" cy="4541839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Wat is een coöperatief warmtebedrijf en wat is een warmtegemeenschap?</a:t>
            </a:r>
          </a:p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Hoe werkt het organisatorisch en juridisch?</a:t>
            </a:r>
          </a:p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Hoe werkt het financieel?</a:t>
            </a:r>
          </a:p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Hoe is het draagvlak/de zeggenschap voor bewoners georganiseerd?</a:t>
            </a:r>
          </a:p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Hoe werkt het gemeentelijke besluitvormingsproces?</a:t>
            </a:r>
          </a:p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Vragen</a:t>
            </a:r>
          </a:p>
          <a:p>
            <a:pPr marL="457200" indent="-457200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</a:rPr>
              <a:t>Wat doet NPLW nog meer 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6754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39AB19E-61A3-6D9D-4A35-75D1E437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668463"/>
            <a:ext cx="3873500" cy="19605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F28CBAB-5611-4B56-CBB2-7FC86ACC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703638"/>
            <a:ext cx="3873500" cy="18827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FDCC05-6AA5-E1C1-62B3-5C4086B7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668463"/>
            <a:ext cx="6853238" cy="3917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9D20A1-3A5E-8581-5AF4-A788EEDA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</p:spPr>
        <p:txBody>
          <a:bodyPr anchor="ctr">
            <a:normAutofit/>
          </a:bodyPr>
          <a:lstStyle/>
          <a:p>
            <a:r>
              <a:rPr lang="nl-NL" dirty="0"/>
              <a:t>Benedenbuurt Wageningen</a:t>
            </a:r>
          </a:p>
        </p:txBody>
      </p:sp>
    </p:spTree>
    <p:extLst>
      <p:ext uri="{BB962C8B-B14F-4D97-AF65-F5344CB8AC3E}">
        <p14:creationId xmlns:p14="http://schemas.microsoft.com/office/powerpoint/2010/main" val="110315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0EB88-95A2-72D2-5FE5-7E2D03F0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take-aways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EBBD8-3EA5-C258-6661-DF86D41A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tabLst>
                <a:tab pos="993140" algn="l"/>
              </a:tabLst>
            </a:pPr>
            <a:r>
              <a:rPr lang="nl-NL" dirty="0"/>
              <a:t>Zeggenschap ligt bij een coöperatie direct bij de eindgebruikers via de ALV</a:t>
            </a:r>
          </a:p>
          <a:p>
            <a:pPr>
              <a:lnSpc>
                <a:spcPct val="150000"/>
              </a:lnSpc>
              <a:tabLst>
                <a:tab pos="993140" algn="l"/>
              </a:tabLst>
            </a:pPr>
            <a:r>
              <a:rPr lang="nl-NL" dirty="0"/>
              <a:t>Bij gedeeld eigenaarschap regel je de zeggenschap o.a. in de statuten van de B.V. met de andere aandeelhouders</a:t>
            </a:r>
          </a:p>
          <a:p>
            <a:pPr lvl="0">
              <a:lnSpc>
                <a:spcPct val="150000"/>
              </a:lnSpc>
              <a:tabLst>
                <a:tab pos="993140" algn="l"/>
              </a:tabLst>
            </a:pPr>
            <a:r>
              <a:rPr lang="nl-NL" dirty="0"/>
              <a:t>Er is veel informeel contact met de eindgebruikers wat bereidheid tot deelname vergroot </a:t>
            </a:r>
          </a:p>
        </p:txBody>
      </p:sp>
    </p:spTree>
    <p:extLst>
      <p:ext uri="{BB962C8B-B14F-4D97-AF65-F5344CB8AC3E}">
        <p14:creationId xmlns:p14="http://schemas.microsoft.com/office/powerpoint/2010/main" val="234564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D4AE2-B044-E900-735B-58F9491A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take-aways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4AF3CD-DF6E-3AB6-5188-E750C988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Gemeente kan op hoofdlijnen uitgangspunten vaststellen in het warmteprogramma over bewonersinitiatieven</a:t>
            </a:r>
          </a:p>
          <a:p>
            <a:pPr>
              <a:lnSpc>
                <a:spcPct val="150000"/>
              </a:lnSpc>
            </a:pPr>
            <a:r>
              <a:rPr lang="nl-NL" dirty="0"/>
              <a:t>Het is van belang dat een gemeente opgroeiruimte faciliteert</a:t>
            </a:r>
          </a:p>
          <a:p>
            <a:pPr>
              <a:lnSpc>
                <a:spcPct val="150000"/>
              </a:lnSpc>
            </a:pPr>
            <a:r>
              <a:rPr lang="nl-NL" dirty="0"/>
              <a:t>Gezamenlijk met bewoners in de wijk ga je onderzoeken wat de rolverdeling wordt tussen gemeente en het initiatief</a:t>
            </a:r>
          </a:p>
          <a:p>
            <a:pPr>
              <a:lnSpc>
                <a:spcPct val="150000"/>
              </a:lnSpc>
            </a:pPr>
            <a:r>
              <a:rPr lang="nl-NL" dirty="0"/>
              <a:t>Borg dit in gefaseerde afspraken (opgroeiruimte)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49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4A484-B62A-7375-74DE-77937728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Buurtwarmte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75BD1F-66BE-1FC2-A2EE-CC428D7D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62" y="918977"/>
            <a:ext cx="8637633" cy="54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4AC5830-DF57-A520-28DD-B9B9821E04C3}"/>
              </a:ext>
            </a:extLst>
          </p:cNvPr>
          <p:cNvSpPr txBox="1">
            <a:spLocks/>
          </p:cNvSpPr>
          <p:nvPr/>
        </p:nvSpPr>
        <p:spPr>
          <a:xfrm>
            <a:off x="2885388" y="272290"/>
            <a:ext cx="6421224" cy="551548"/>
          </a:xfrm>
          <a:prstGeom prst="rect">
            <a:avLst/>
          </a:prstGeom>
          <a:solidFill>
            <a:srgbClr val="FF6600"/>
          </a:solidFill>
        </p:spPr>
        <p:txBody>
          <a:bodyPr vert="horz" lIns="0" tIns="2880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Ondersteuning van het NPLW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68A25BB-5A22-5418-C4E9-AD003F35FD43}"/>
              </a:ext>
            </a:extLst>
          </p:cNvPr>
          <p:cNvSpPr txBox="1">
            <a:spLocks/>
          </p:cNvSpPr>
          <p:nvPr/>
        </p:nvSpPr>
        <p:spPr>
          <a:xfrm>
            <a:off x="1016362" y="1637907"/>
            <a:ext cx="9560513" cy="3582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nl-NL" sz="2400" b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nl-NL"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nl-NL"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27" algn="l">
              <a:lnSpc>
                <a:spcPct val="150000"/>
              </a:lnSpc>
              <a:spcBef>
                <a:spcPts val="127"/>
              </a:spcBef>
              <a:tabLst>
                <a:tab pos="262805" algn="l"/>
              </a:tabLst>
            </a:pPr>
            <a:r>
              <a:rPr lang="nl-NL" b="1" dirty="0"/>
              <a:t>Waar we aan werken</a:t>
            </a: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r>
              <a:rPr lang="nl-NL" dirty="0">
                <a:latin typeface="Hind  "/>
                <a:cs typeface="Georgia"/>
              </a:rPr>
              <a:t>Posit</a:t>
            </a:r>
            <a:r>
              <a:rPr lang="nl-NL" dirty="0"/>
              <a:t>ioneringstool</a:t>
            </a: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r>
              <a:rPr lang="nl-NL" dirty="0"/>
              <a:t>Factsheet: wat kan er wel nu WCW nog niet in werking is getreden</a:t>
            </a: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r>
              <a:rPr lang="nl-NL" dirty="0"/>
              <a:t>Handreiking ontwikkelen warmtebedrijf</a:t>
            </a: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r>
              <a:rPr lang="nl-NL" dirty="0"/>
              <a:t>Verdiepingsbijeenkomsten</a:t>
            </a: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r>
              <a:rPr lang="nl-NL" dirty="0"/>
              <a:t>Vervolg webinars</a:t>
            </a: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endParaRPr lang="nl-NL" dirty="0">
              <a:latin typeface="Hind  "/>
              <a:cs typeface="Georgia"/>
            </a:endParaRPr>
          </a:p>
          <a:p>
            <a:pPr marL="262805" indent="-251278" algn="l">
              <a:lnSpc>
                <a:spcPct val="150000"/>
              </a:lnSpc>
              <a:spcBef>
                <a:spcPts val="127"/>
              </a:spcBef>
              <a:buFont typeface="Arial"/>
              <a:buChar char="•"/>
              <a:tabLst>
                <a:tab pos="262805" algn="l"/>
              </a:tabLst>
            </a:pPr>
            <a:endParaRPr lang="nl-NL" dirty="0">
              <a:latin typeface="Hind  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5397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B93F888-FF59-EB2C-8CF3-B98C517B7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139E602-5EC1-42B2-254D-1F711AD412DB}"/>
              </a:ext>
            </a:extLst>
          </p:cNvPr>
          <p:cNvSpPr txBox="1">
            <a:spLocks/>
          </p:cNvSpPr>
          <p:nvPr/>
        </p:nvSpPr>
        <p:spPr>
          <a:xfrm>
            <a:off x="2371164" y="2411506"/>
            <a:ext cx="7449671" cy="2985247"/>
          </a:xfrm>
          <a:prstGeom prst="rect">
            <a:avLst/>
          </a:prstGeom>
        </p:spPr>
        <p:txBody>
          <a:bodyPr/>
          <a:lstStyle>
            <a:lvl1pPr marL="180975" indent="-2016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lang="nl-NL" sz="2000" b="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000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lang="nl-NL" sz="1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6450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lang="nl-NL" sz="16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38225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6047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		nplw.helpdesk@rvo.nl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</a:rPr>
              <a:t>		Abonneer je op de NPLW-nieuwsbrief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solidFill>
                <a:schemeClr val="bg1"/>
              </a:solidFill>
            </a:endParaRPr>
          </a:p>
          <a:p>
            <a:endParaRPr lang="nl-NL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chemeClr val="bg1"/>
                </a:solidFill>
              </a:rPr>
              <a:t>		</a:t>
            </a:r>
            <a:r>
              <a:rPr lang="nl-NL" b="1" dirty="0">
                <a:solidFill>
                  <a:schemeClr val="bg1"/>
                </a:solidFill>
                <a:hlinkClick r:id="rId2"/>
              </a:rPr>
              <a:t>www.nplw.nl/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  <a:hlinkClick r:id="rId3"/>
              </a:rPr>
              <a:t>LinkedIn</a:t>
            </a:r>
            <a:endParaRPr lang="nl-NL" b="1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Afbeelding 5" descr="Afbeelding met Graphics, symbool, lijn, schermopname&#10;&#10;Automatisch gegenereerde beschrijving">
            <a:extLst>
              <a:ext uri="{FF2B5EF4-FFF2-40B4-BE49-F238E27FC236}">
                <a16:creationId xmlns:a16="http://schemas.microsoft.com/office/drawing/2014/main" id="{8633577B-6D6B-6073-6C0C-933975A6D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83" y="2289648"/>
            <a:ext cx="1076239" cy="1076239"/>
          </a:xfrm>
          <a:prstGeom prst="rect">
            <a:avLst/>
          </a:prstGeom>
        </p:spPr>
      </p:pic>
      <p:pic>
        <p:nvPicPr>
          <p:cNvPr id="7" name="Afbeelding 6" descr="Afbeelding met patroon, steek, zwart-wit&#10;&#10;Automatisch gegenereerde beschrijving">
            <a:extLst>
              <a:ext uri="{FF2B5EF4-FFF2-40B4-BE49-F238E27FC236}">
                <a16:creationId xmlns:a16="http://schemas.microsoft.com/office/drawing/2014/main" id="{168903F4-0315-ADF7-4A62-8581A29CA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12" y="3365887"/>
            <a:ext cx="862261" cy="8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0235C-09E5-D048-C962-C706EE86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in wetgeving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DD6676-F252-67D3-AA7E-D5A6553B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  <a:p>
            <a:pPr>
              <a:lnSpc>
                <a:spcPct val="150000"/>
              </a:lnSpc>
            </a:pPr>
            <a:r>
              <a:rPr lang="nl-NL" sz="2400" dirty="0"/>
              <a:t>Europese richtlijnen voor het recht van autonomie voor deelnemers van het energiesysteem (2018)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Definitie ‘energy community’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Opname in Nederlandse wetgeving via Energiewet en Wet Collectieve Warmte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4523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E7E38-3E99-AC9D-E6AA-C0FA2752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56" y="296864"/>
            <a:ext cx="6645057" cy="468312"/>
          </a:xfrm>
        </p:spPr>
        <p:txBody>
          <a:bodyPr/>
          <a:lstStyle/>
          <a:p>
            <a:r>
              <a:rPr lang="nl-NL" dirty="0"/>
              <a:t>De Warmtegemeenschap - definitie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25F45-60AF-1CF2-FC53-13A7460B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Warmtebedrijf.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Zeggenschap en eigendom bij de lokale eindgebruikers.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Open en vrijwillige deelname.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Geen winstoogmerk.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Hoofddoel is het bieden van sociale, ecologische of economische voordelen.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Gebruik van duurzame bronnen.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0503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6B6A0-BB19-AD58-5B60-387BE03D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Key take-</a:t>
            </a:r>
            <a:r>
              <a:rPr lang="en-GB" dirty="0"/>
              <a:t>aways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2249F-4EA9-5910-B494-D77458153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/>
              <a:t>De WCW geeft warmtegemeenschappen positie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Doel is zeggenschap en eigendom voor eindgebruikers mogelijk maken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Randvoorwaarden voor de warmtegemeenschap zijn o.a.: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Zeggenschap en eigendom bij de lokale eindgebruikers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Open en vrijwillige deelname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Geen winstoogmerk</a:t>
            </a:r>
          </a:p>
        </p:txBody>
      </p:sp>
    </p:spTree>
    <p:extLst>
      <p:ext uri="{BB962C8B-B14F-4D97-AF65-F5344CB8AC3E}">
        <p14:creationId xmlns:p14="http://schemas.microsoft.com/office/powerpoint/2010/main" val="258907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89415-97D3-3E63-80C5-6757843D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364" y="296864"/>
            <a:ext cx="7302674" cy="468312"/>
          </a:xfrm>
        </p:spPr>
        <p:txBody>
          <a:bodyPr/>
          <a:lstStyle/>
          <a:p>
            <a:r>
              <a:rPr lang="nl-NL" dirty="0"/>
              <a:t>Organisatiemodel warmtegemeenschap</a:t>
            </a:r>
          </a:p>
        </p:txBody>
      </p:sp>
      <p:pic>
        <p:nvPicPr>
          <p:cNvPr id="3" name="Tijdelijke aanduiding voor inhoud 4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4CC351D1-91E6-7FDD-66E8-27CEF03A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11" y="765176"/>
            <a:ext cx="9889275" cy="55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9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81E9-3132-63BC-5C5B-B14014CDF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Ketelhuis WG &amp; Thermo Bello</a:t>
            </a:r>
          </a:p>
        </p:txBody>
      </p:sp>
      <p:pic>
        <p:nvPicPr>
          <p:cNvPr id="3" name="Afbeelding 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766A8CE0-A40D-7750-6A15-5247A311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4" y="1188336"/>
            <a:ext cx="5205505" cy="4823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Afbeelding 3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2EBE288D-7485-D59B-094D-CFAA3DAD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08" y="1709082"/>
            <a:ext cx="6118428" cy="3782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319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52F16-C58D-4B7B-A043-14ADFE2B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993" y="296864"/>
            <a:ext cx="6908104" cy="468312"/>
          </a:xfrm>
        </p:spPr>
        <p:txBody>
          <a:bodyPr/>
          <a:lstStyle/>
          <a:p>
            <a:r>
              <a:rPr lang="nl-NL" dirty="0"/>
              <a:t>Samenwerking met andere partijen</a:t>
            </a:r>
          </a:p>
        </p:txBody>
      </p:sp>
      <p:pic>
        <p:nvPicPr>
          <p:cNvPr id="3" name="Tijdelijke aanduiding voor inhoud 4" descr="Afbeelding met tekst, schermopname, diagram&#10;&#10;Automatisch gegenereerde beschrijving">
            <a:extLst>
              <a:ext uri="{FF2B5EF4-FFF2-40B4-BE49-F238E27FC236}">
                <a16:creationId xmlns:a16="http://schemas.microsoft.com/office/drawing/2014/main" id="{99DF96E0-E9B7-1A33-5865-EDB86DED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60" y="1020871"/>
            <a:ext cx="8847631" cy="49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C6748-A1AF-42F7-96C8-BD2CC302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</p:spPr>
        <p:txBody>
          <a:bodyPr anchor="ctr">
            <a:normAutofit/>
          </a:bodyPr>
          <a:lstStyle/>
          <a:p>
            <a:r>
              <a:rPr lang="nl-NL" sz="2400"/>
              <a:t>Samenwerking met andere partijen</a:t>
            </a:r>
          </a:p>
        </p:txBody>
      </p:sp>
      <p:pic>
        <p:nvPicPr>
          <p:cNvPr id="4" name="Tijdelijke aanduiding voor inhoud 6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914404F0-3C70-4BF7-442A-B773034C9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860" y="765176"/>
            <a:ext cx="9553182" cy="5373665"/>
          </a:xfrm>
        </p:spPr>
      </p:pic>
    </p:spTree>
    <p:extLst>
      <p:ext uri="{BB962C8B-B14F-4D97-AF65-F5344CB8AC3E}">
        <p14:creationId xmlns:p14="http://schemas.microsoft.com/office/powerpoint/2010/main" val="343948533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ECW">
      <a:dk1>
        <a:srgbClr val="000000"/>
      </a:dk1>
      <a:lt1>
        <a:srgbClr val="FFFFFF"/>
      </a:lt1>
      <a:dk2>
        <a:srgbClr val="1D344D"/>
      </a:dk2>
      <a:lt2>
        <a:srgbClr val="FFF5E9"/>
      </a:lt2>
      <a:accent1>
        <a:srgbClr val="F39200"/>
      </a:accent1>
      <a:accent2>
        <a:srgbClr val="FEE5C8"/>
      </a:accent2>
      <a:accent3>
        <a:srgbClr val="F39200"/>
      </a:accent3>
      <a:accent4>
        <a:srgbClr val="387B9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boTechniek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ECW_basis-BP2" id="{2B3A71F9-45E9-AB4D-BADD-99890D42FB68}" vid="{F0ED3649-0B4F-4042-BCB9-999258F788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516</Words>
  <Application>Microsoft Office PowerPoint</Application>
  <PresentationFormat>Breedbeeld</PresentationFormat>
  <Paragraphs>96</Paragraphs>
  <Slides>25</Slides>
  <Notes>0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Hind  </vt:lpstr>
      <vt:lpstr>Maven Pro</vt:lpstr>
      <vt:lpstr>Open Sans</vt:lpstr>
      <vt:lpstr>Open Sans ExtraBold</vt:lpstr>
      <vt:lpstr>Open Sans Light</vt:lpstr>
      <vt:lpstr>1_Kantoorthema</vt:lpstr>
      <vt:lpstr>PowerPoint-presentatie</vt:lpstr>
      <vt:lpstr>Programma</vt:lpstr>
      <vt:lpstr>Ontwikkeling in wetgeving</vt:lpstr>
      <vt:lpstr>De Warmtegemeenschap - definitie</vt:lpstr>
      <vt:lpstr>Key take-aways</vt:lpstr>
      <vt:lpstr>Organisatiemodel warmtegemeenschap</vt:lpstr>
      <vt:lpstr>Ketelhuis WG &amp; Thermo Bello</vt:lpstr>
      <vt:lpstr>Samenwerking met andere partijen</vt:lpstr>
      <vt:lpstr>Samenwerking met andere partijen</vt:lpstr>
      <vt:lpstr>Organigram Warmtebedrijf Oost-Wageningen BV (WOW bv)</vt:lpstr>
      <vt:lpstr>Intentieovereenkomst 22-03-2024</vt:lpstr>
      <vt:lpstr>Coöperatieve deelname in publiek warmtebedrijf</vt:lpstr>
      <vt:lpstr>Coöperatieve deelname in publiek warmtebedrijf</vt:lpstr>
      <vt:lpstr>Grunneger Power</vt:lpstr>
      <vt:lpstr>Coöperatieve deelname in publiek warmtebedrijf</vt:lpstr>
      <vt:lpstr>Key take-aways</vt:lpstr>
      <vt:lpstr>Verwachte financiering WOW*</vt:lpstr>
      <vt:lpstr>Tijdlijn warmtenet Muiderberg</vt:lpstr>
      <vt:lpstr>Key take-aways</vt:lpstr>
      <vt:lpstr>Benedenbuurt Wageningen</vt:lpstr>
      <vt:lpstr>Key take-aways</vt:lpstr>
      <vt:lpstr>Key take-aways</vt:lpstr>
      <vt:lpstr>Buurtwarmte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kerntaak: Ontsluiten data en monitoring voortgang warmtetransitie Monitoring- en datasysteem opzetten met aantal (nader te bepalen) indicatoren tbv voortgang warmtetransitie</dc:title>
  <dc:creator>Schuthof, Peter</dc:creator>
  <cp:lastModifiedBy>Verseveld, Christien van</cp:lastModifiedBy>
  <cp:revision>1030</cp:revision>
  <dcterms:created xsi:type="dcterms:W3CDTF">2022-11-16T08:57:27Z</dcterms:created>
  <dcterms:modified xsi:type="dcterms:W3CDTF">2024-03-29T12:14:44Z</dcterms:modified>
</cp:coreProperties>
</file>